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12188825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70" userDrawn="1">
          <p15:clr>
            <a:srgbClr val="A4A3A4"/>
          </p15:clr>
        </p15:guide>
        <p15:guide id="2" pos="2250" userDrawn="1">
          <p15:clr>
            <a:srgbClr val="A4A3A4"/>
          </p15:clr>
        </p15:guide>
        <p15:guide id="3" orient="horz" pos="2949" userDrawn="1">
          <p15:clr>
            <a:srgbClr val="A4A3A4"/>
          </p15:clr>
        </p15:guide>
        <p15:guide id="4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23" autoAdjust="0"/>
  </p:normalViewPr>
  <p:slideViewPr>
    <p:cSldViewPr>
      <p:cViewPr varScale="1">
        <p:scale>
          <a:sx n="94" d="100"/>
          <a:sy n="94" d="100"/>
        </p:scale>
        <p:origin x="-197" y="-7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890" y="-72"/>
      </p:cViewPr>
      <p:guideLst>
        <p:guide orient="horz" pos="2970"/>
        <p:guide orient="horz" pos="2949"/>
        <p:guide pos="225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1" tIns="46960" rIns="93921" bIns="4696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21" tIns="46960" rIns="93921" bIns="4696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3921" tIns="46960" rIns="93921" bIns="4696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6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10/3/2017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10/3/2017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9C83C2-BF45-4D52-905A-267F4A50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2" y="274638"/>
            <a:ext cx="11506200" cy="715962"/>
          </a:xfrm>
        </p:spPr>
        <p:txBody>
          <a:bodyPr>
            <a:noAutofit/>
          </a:bodyPr>
          <a:lstStyle/>
          <a:p>
            <a:r>
              <a:rPr lang="en-US" sz="2400" b="1" dirty="0"/>
              <a:t>J. D. Powers 2017 north America airport satisfaction </a:t>
            </a:r>
            <a:r>
              <a:rPr lang="en-US" sz="2400" b="1" dirty="0" smtClean="0"/>
              <a:t>study Overview September 2017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A201E-8A68-42AC-86B8-ED2AEAC68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2" y="1066800"/>
            <a:ext cx="11201400" cy="5791200"/>
          </a:xfrm>
        </p:spPr>
        <p:txBody>
          <a:bodyPr>
            <a:noAutofit/>
          </a:bodyPr>
          <a:lstStyle/>
          <a:p>
            <a:r>
              <a:rPr lang="en-US" sz="2000" dirty="0"/>
              <a:t>44,659 Online Surveys Completed</a:t>
            </a:r>
          </a:p>
          <a:p>
            <a:pPr lvl="1"/>
            <a:r>
              <a:rPr lang="en-US" dirty="0"/>
              <a:t>Conducted by three independent survey panel companies</a:t>
            </a:r>
          </a:p>
          <a:p>
            <a:pPr lvl="1"/>
            <a:r>
              <a:rPr lang="en-US" dirty="0"/>
              <a:t>60 airports total:  LAX compared with 18 mega-airports (32M+ passengers annually)</a:t>
            </a:r>
          </a:p>
          <a:p>
            <a:pPr lvl="1"/>
            <a:r>
              <a:rPr lang="en-US" dirty="0"/>
              <a:t>1,000+ surveys for LAX  (minimum of 850-900 for mega-airports)</a:t>
            </a:r>
          </a:p>
          <a:p>
            <a:pPr lvl="1"/>
            <a:r>
              <a:rPr lang="en-US" dirty="0"/>
              <a:t>Surveys screened for flight validity and other qualifying criteria</a:t>
            </a:r>
          </a:p>
          <a:p>
            <a:pPr lvl="1"/>
            <a:r>
              <a:rPr lang="en-US" dirty="0"/>
              <a:t>Possible 270 questions:  respondents responses determined which questions they received </a:t>
            </a:r>
          </a:p>
          <a:p>
            <a:pPr lvl="2"/>
            <a:r>
              <a:rPr lang="en-US" sz="2000" dirty="0"/>
              <a:t>Example:  If respondents indicated they arrived by Uber, they would not receive parking-related questions</a:t>
            </a:r>
          </a:p>
          <a:p>
            <a:pPr lvl="1"/>
            <a:r>
              <a:rPr lang="en-US" dirty="0"/>
              <a:t>Most respondents traveled within the past 30 days, all traveled within the past 90 days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sz="2000" dirty="0"/>
              <a:t>Annual Survey Period</a:t>
            </a:r>
          </a:p>
          <a:p>
            <a:pPr lvl="1"/>
            <a:r>
              <a:rPr lang="en-US" dirty="0"/>
              <a:t>2015:  September 2015 – October 2015</a:t>
            </a:r>
          </a:p>
          <a:p>
            <a:pPr lvl="1"/>
            <a:r>
              <a:rPr lang="en-US" dirty="0"/>
              <a:t>2016:  November 2015 – October 2016</a:t>
            </a:r>
          </a:p>
          <a:p>
            <a:pPr lvl="1"/>
            <a:r>
              <a:rPr lang="en-US" dirty="0"/>
              <a:t>2017:  November 2016 – July 2017</a:t>
            </a:r>
          </a:p>
          <a:p>
            <a:pPr lvl="1"/>
            <a:r>
              <a:rPr lang="en-US" dirty="0"/>
              <a:t>2018:  August 2017 – July 2018   (Shifting to a new cycle)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2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42FC99-E56A-4F17-A4E2-E864E1F6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274638"/>
            <a:ext cx="10896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Despite construction challenges, lax j. d. powers ratings continue to improve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999FD28F-320C-4731-8E11-7CE10868E3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1412" y="1600200"/>
            <a:ext cx="9670212" cy="518746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96B81DEE-736A-4120-8EDF-F90B914BC660}"/>
              </a:ext>
            </a:extLst>
          </p:cNvPr>
          <p:cNvCxnSpPr/>
          <p:nvPr/>
        </p:nvCxnSpPr>
        <p:spPr>
          <a:xfrm>
            <a:off x="3275012" y="4267200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478748A-8CB0-43AB-9BD4-6A730C8F333D}"/>
              </a:ext>
            </a:extLst>
          </p:cNvPr>
          <p:cNvCxnSpPr/>
          <p:nvPr/>
        </p:nvCxnSpPr>
        <p:spPr>
          <a:xfrm flipV="1">
            <a:off x="3427412" y="3124200"/>
            <a:ext cx="0" cy="1097280"/>
          </a:xfrm>
          <a:prstGeom prst="line">
            <a:avLst/>
          </a:prstGeom>
          <a:ln w="31750">
            <a:solidFill>
              <a:srgbClr val="0070C0"/>
            </a:solidFill>
            <a:head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07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158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Continental World 16x9</vt:lpstr>
      <vt:lpstr>J. D. Powers 2017 north America airport satisfaction study Overview September 2017</vt:lpstr>
      <vt:lpstr>Despite construction challenges, lax j. d. powers ratings continue to 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2017-07-28T21:31:16Z</dcterms:created>
  <dcterms:modified xsi:type="dcterms:W3CDTF">2017-10-03T17:48:27Z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